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Agrandir Medium" panose="020B0604020202020204" charset="0"/>
      <p:regular r:id="rId20"/>
    </p:embeddedFont>
    <p:embeddedFont>
      <p:font typeface="Arial" panose="020B0604020202020204" pitchFamily="34" charset="0"/>
      <p:regular r:id="rId21"/>
    </p:embeddedFont>
    <p:embeddedFont>
      <p:font typeface="Arial Bold" panose="020B0704020202020204" pitchFamily="34" charset="0"/>
      <p:regular r:id="rId22"/>
      <p:bold r:id="rId23"/>
    </p:embeddedFont>
    <p:embeddedFont>
      <p:font typeface="Arimo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nva Sans" panose="020B0604020202020204" charset="0"/>
      <p:regular r:id="rId29"/>
    </p:embeddedFont>
    <p:embeddedFont>
      <p:font typeface="Libre Franklin Heavy" panose="020B0604020202020204" charset="0"/>
      <p:regular r:id="rId30"/>
    </p:embeddedFont>
    <p:embeddedFont>
      <p:font typeface="Open Sans Extra Bold" panose="020B0604020202020204" charset="0"/>
      <p:regular r:id="rId31"/>
    </p:embeddedFont>
    <p:embeddedFont>
      <p:font typeface="Roboto" panose="02000000000000000000" pitchFamily="2" charset="0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89" autoAdjust="0"/>
    <p:restoredTop sz="94622" autoAdjust="0"/>
  </p:normalViewPr>
  <p:slideViewPr>
    <p:cSldViewPr>
      <p:cViewPr varScale="1">
        <p:scale>
          <a:sx n="55" d="100"/>
          <a:sy n="55" d="100"/>
        </p:scale>
        <p:origin x="1013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09630" y="302221"/>
            <a:ext cx="8576274" cy="9682557"/>
            <a:chOff x="0" y="0"/>
            <a:chExt cx="2258772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8772" cy="2550139"/>
            </a:xfrm>
            <a:custGeom>
              <a:avLst/>
              <a:gdLst/>
              <a:ahLst/>
              <a:cxnLst/>
              <a:rect l="l" t="t" r="r" b="b"/>
              <a:pathLst>
                <a:path w="2258772" h="2550139">
                  <a:moveTo>
                    <a:pt x="0" y="0"/>
                  </a:moveTo>
                  <a:lnTo>
                    <a:pt x="2258772" y="0"/>
                  </a:lnTo>
                  <a:lnTo>
                    <a:pt x="2258772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258772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159783" y="2041700"/>
            <a:ext cx="6810338" cy="6203599"/>
          </a:xfrm>
          <a:custGeom>
            <a:avLst/>
            <a:gdLst/>
            <a:ahLst/>
            <a:cxnLst/>
            <a:rect l="l" t="t" r="r" b="b"/>
            <a:pathLst>
              <a:path w="6810338" h="6203599">
                <a:moveTo>
                  <a:pt x="0" y="0"/>
                </a:moveTo>
                <a:lnTo>
                  <a:pt x="6810338" y="0"/>
                </a:lnTo>
                <a:lnTo>
                  <a:pt x="6810338" y="6203600"/>
                </a:lnTo>
                <a:lnTo>
                  <a:pt x="0" y="620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321914" y="-474619"/>
            <a:ext cx="3296416" cy="3296416"/>
          </a:xfrm>
          <a:custGeom>
            <a:avLst/>
            <a:gdLst/>
            <a:ahLst/>
            <a:cxnLst/>
            <a:rect l="l" t="t" r="r" b="b"/>
            <a:pathLst>
              <a:path w="3296416" h="3296416">
                <a:moveTo>
                  <a:pt x="0" y="0"/>
                </a:moveTo>
                <a:lnTo>
                  <a:pt x="3296415" y="0"/>
                </a:lnTo>
                <a:lnTo>
                  <a:pt x="3296415" y="3296416"/>
                </a:lnTo>
                <a:lnTo>
                  <a:pt x="0" y="3296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1493037" cy="1682295"/>
          </a:xfrm>
          <a:custGeom>
            <a:avLst/>
            <a:gdLst/>
            <a:ahLst/>
            <a:cxnLst/>
            <a:rect l="l" t="t" r="r" b="b"/>
            <a:pathLst>
              <a:path w="1493037" h="1682295">
                <a:moveTo>
                  <a:pt x="0" y="0"/>
                </a:moveTo>
                <a:lnTo>
                  <a:pt x="1493037" y="0"/>
                </a:lnTo>
                <a:lnTo>
                  <a:pt x="1493037" y="1682295"/>
                </a:lnTo>
                <a:lnTo>
                  <a:pt x="0" y="1682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10368" y="3282660"/>
            <a:ext cx="9241822" cy="312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</a:pPr>
            <a:r>
              <a:rPr lang="en-US" sz="8000" spc="-768" dirty="0">
                <a:solidFill>
                  <a:srgbClr val="156669"/>
                </a:solidFill>
                <a:latin typeface="Arial"/>
              </a:rPr>
              <a:t>Early Prognosis of lung cancer using neural networks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6518" y="6580062"/>
            <a:ext cx="8035000" cy="68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19"/>
              </a:lnSpc>
            </a:pPr>
            <a:r>
              <a:rPr lang="en-US" sz="4645" spc="-445" dirty="0">
                <a:solidFill>
                  <a:srgbClr val="156669"/>
                </a:solidFill>
                <a:latin typeface="Arial Bold"/>
              </a:rPr>
              <a:t>There is a </a:t>
            </a:r>
            <a:r>
              <a:rPr lang="en-US" sz="4645" spc="-445" dirty="0">
                <a:solidFill>
                  <a:srgbClr val="C59980"/>
                </a:solidFill>
                <a:latin typeface="Arial Bold"/>
              </a:rPr>
              <a:t>“U CAN”</a:t>
            </a:r>
            <a:r>
              <a:rPr lang="en-US" sz="4645" spc="-445" dirty="0">
                <a:solidFill>
                  <a:srgbClr val="156669"/>
                </a:solidFill>
                <a:latin typeface="Arial Bold"/>
              </a:rPr>
              <a:t> in lung cancer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40612" y="8953500"/>
            <a:ext cx="7181334" cy="1524000"/>
            <a:chOff x="0" y="-118533"/>
            <a:chExt cx="9575112" cy="2032000"/>
          </a:xfrm>
        </p:grpSpPr>
        <p:sp>
          <p:nvSpPr>
            <p:cNvPr id="11" name="TextBox 11"/>
            <p:cNvSpPr txBox="1"/>
            <p:nvPr/>
          </p:nvSpPr>
          <p:spPr>
            <a:xfrm>
              <a:off x="2035185" y="-118533"/>
              <a:ext cx="4131045" cy="4473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Canva Sans"/>
                </a:rPr>
                <a:t>BY: </a:t>
              </a:r>
              <a:r>
                <a:rPr lang="en-US" sz="2000" dirty="0" err="1">
                  <a:solidFill>
                    <a:srgbClr val="000000"/>
                  </a:solidFill>
                  <a:latin typeface="Canva Sans"/>
                </a:rPr>
                <a:t>Lungevity</a:t>
              </a:r>
              <a:r>
                <a:rPr lang="en-US" sz="2000" dirty="0">
                  <a:solidFill>
                    <a:srgbClr val="000000"/>
                  </a:solidFill>
                  <a:latin typeface="Canva Sans"/>
                </a:rPr>
                <a:t> team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23875"/>
              <a:ext cx="9575112" cy="1389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anva Sans"/>
                </a:rPr>
                <a:t>Submitted for MTH2175 project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anva Sans"/>
                </a:rPr>
                <a:t>Submitted to: Dr. Samah El-Tantawy</a:t>
              </a:r>
            </a:p>
            <a:p>
              <a:pPr algn="ctr">
                <a:lnSpc>
                  <a:spcPts val="2800"/>
                </a:lnSpc>
              </a:pPr>
              <a:endParaRPr lang="en-US" sz="2000">
                <a:solidFill>
                  <a:srgbClr val="000000"/>
                </a:solidFill>
                <a:latin typeface="Canva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743200" y="2244088"/>
            <a:ext cx="13160393" cy="5947412"/>
          </a:xfrm>
          <a:custGeom>
            <a:avLst/>
            <a:gdLst/>
            <a:ahLst/>
            <a:cxnLst/>
            <a:rect l="l" t="t" r="r" b="b"/>
            <a:pathLst>
              <a:path w="12398393" h="6010725">
                <a:moveTo>
                  <a:pt x="0" y="0"/>
                </a:moveTo>
                <a:lnTo>
                  <a:pt x="12398394" y="0"/>
                </a:lnTo>
                <a:lnTo>
                  <a:pt x="12398394" y="6010725"/>
                </a:lnTo>
                <a:lnTo>
                  <a:pt x="0" y="60107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3219661" y="1057275"/>
            <a:ext cx="11848679" cy="1186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9"/>
              </a:lnSpc>
            </a:pPr>
            <a:r>
              <a:rPr lang="en-US" sz="7999" spc="-767" dirty="0">
                <a:solidFill>
                  <a:srgbClr val="156669"/>
                </a:solidFill>
                <a:latin typeface="Arial"/>
              </a:rPr>
              <a:t>Model Construction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755B3F-1D30-9740-293E-E94E59E826BB}"/>
              </a:ext>
            </a:extLst>
          </p:cNvPr>
          <p:cNvSpPr txBox="1"/>
          <p:nvPr/>
        </p:nvSpPr>
        <p:spPr>
          <a:xfrm>
            <a:off x="5715000" y="82999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 Extraction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A5D04-8F71-4910-F990-DC7F7CB1FBF1}"/>
              </a:ext>
            </a:extLst>
          </p:cNvPr>
          <p:cNvSpPr txBox="1"/>
          <p:nvPr/>
        </p:nvSpPr>
        <p:spPr>
          <a:xfrm>
            <a:off x="10914335" y="8315385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Classification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3348" y="505868"/>
            <a:ext cx="1592645" cy="1738221"/>
          </a:xfrm>
          <a:custGeom>
            <a:avLst/>
            <a:gdLst/>
            <a:ahLst/>
            <a:cxnLst/>
            <a:rect l="l" t="t" r="r" b="b"/>
            <a:pathLst>
              <a:path w="1592645" h="1738221">
                <a:moveTo>
                  <a:pt x="0" y="0"/>
                </a:moveTo>
                <a:lnTo>
                  <a:pt x="1592645" y="0"/>
                </a:lnTo>
                <a:lnTo>
                  <a:pt x="1592645" y="1738220"/>
                </a:lnTo>
                <a:lnTo>
                  <a:pt x="0" y="173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990306" y="364882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440830" y="1057275"/>
            <a:ext cx="9270196" cy="1186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79"/>
              </a:lnSpc>
            </a:pPr>
            <a:r>
              <a:rPr lang="en-US" sz="7999">
                <a:solidFill>
                  <a:srgbClr val="156669"/>
                </a:solidFill>
                <a:latin typeface="Arial"/>
              </a:rPr>
              <a:t>Results &amp;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420" y="2616344"/>
            <a:ext cx="17207880" cy="103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1"/>
              </a:lnSpc>
            </a:pPr>
            <a:r>
              <a:rPr lang="en-US" sz="3501" dirty="0">
                <a:solidFill>
                  <a:srgbClr val="000000"/>
                </a:solidFill>
                <a:latin typeface="Arimo"/>
              </a:rPr>
              <a:t>Evaluation our Model for Lung Cancer Diagnosis we used Two Datasets:</a:t>
            </a:r>
          </a:p>
          <a:p>
            <a:pPr algn="ctr">
              <a:lnSpc>
                <a:spcPts val="3081"/>
              </a:lnSpc>
            </a:pPr>
            <a:endParaRPr lang="en-US" sz="3501" dirty="0">
              <a:solidFill>
                <a:srgbClr val="000000"/>
              </a:solidFill>
              <a:latin typeface="Arim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79702" y="3496422"/>
            <a:ext cx="9199471" cy="287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Arial Bold"/>
              </a:rPr>
              <a:t>Dataset 1</a:t>
            </a: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364 CT scan images</a:t>
            </a: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collected from an Iranian hospital</a:t>
            </a:r>
          </a:p>
          <a:p>
            <a:pPr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79702" y="6188824"/>
            <a:ext cx="10311510" cy="287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Arial Bold"/>
              </a:rPr>
              <a:t>Dataset 2</a:t>
            </a: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1097 CT scan images</a:t>
            </a: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collected from two specialist hospitals in Iraq</a:t>
            </a:r>
          </a:p>
          <a:p>
            <a:pPr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3348" y="505868"/>
            <a:ext cx="1592645" cy="1738221"/>
          </a:xfrm>
          <a:custGeom>
            <a:avLst/>
            <a:gdLst/>
            <a:ahLst/>
            <a:cxnLst/>
            <a:rect l="l" t="t" r="r" b="b"/>
            <a:pathLst>
              <a:path w="1592645" h="1738221">
                <a:moveTo>
                  <a:pt x="0" y="0"/>
                </a:moveTo>
                <a:lnTo>
                  <a:pt x="1592645" y="0"/>
                </a:lnTo>
                <a:lnTo>
                  <a:pt x="1592645" y="1738220"/>
                </a:lnTo>
                <a:lnTo>
                  <a:pt x="0" y="173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303668" y="4510841"/>
            <a:ext cx="5955632" cy="4114800"/>
          </a:xfrm>
          <a:custGeom>
            <a:avLst/>
            <a:gdLst/>
            <a:ahLst/>
            <a:cxnLst/>
            <a:rect l="l" t="t" r="r" b="b"/>
            <a:pathLst>
              <a:path w="5955632" h="4114800">
                <a:moveTo>
                  <a:pt x="0" y="0"/>
                </a:moveTo>
                <a:lnTo>
                  <a:pt x="5955632" y="0"/>
                </a:lnTo>
                <a:lnTo>
                  <a:pt x="59556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72295" y="2988091"/>
            <a:ext cx="16887005" cy="169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dirty="0">
                <a:solidFill>
                  <a:srgbClr val="000000"/>
                </a:solidFill>
                <a:latin typeface="Arimo"/>
              </a:rPr>
              <a:t>To evaluate the performance of our ResNet50 model, we will take specific criteria into account:</a:t>
            </a:r>
          </a:p>
          <a:p>
            <a:pPr algn="ctr">
              <a:lnSpc>
                <a:spcPts val="4479"/>
              </a:lnSpc>
            </a:pPr>
            <a:endParaRPr lang="en-US" sz="3199" dirty="0">
              <a:solidFill>
                <a:srgbClr val="000000"/>
              </a:solidFill>
              <a:latin typeface="Arim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58665" y="3912016"/>
            <a:ext cx="7075658" cy="568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Arial Bold"/>
              </a:rPr>
              <a:t>Evaluation criteria: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accuracy 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Precision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Sensitivity or recall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Misdiagnosis rate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F1 score</a:t>
            </a:r>
          </a:p>
          <a:p>
            <a:pPr>
              <a:lnSpc>
                <a:spcPts val="5599"/>
              </a:lnSpc>
            </a:pPr>
            <a:endParaRPr lang="en-US" sz="3999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40830" y="1057275"/>
            <a:ext cx="9270196" cy="1186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79"/>
              </a:lnSpc>
            </a:pPr>
            <a:r>
              <a:rPr lang="en-US" sz="7999">
                <a:solidFill>
                  <a:srgbClr val="156669"/>
                </a:solidFill>
                <a:latin typeface="Arial"/>
              </a:rPr>
              <a:t>Results &amp;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3348" y="505868"/>
            <a:ext cx="1592645" cy="1738221"/>
          </a:xfrm>
          <a:custGeom>
            <a:avLst/>
            <a:gdLst/>
            <a:ahLst/>
            <a:cxnLst/>
            <a:rect l="l" t="t" r="r" b="b"/>
            <a:pathLst>
              <a:path w="1592645" h="1738221">
                <a:moveTo>
                  <a:pt x="0" y="0"/>
                </a:moveTo>
                <a:lnTo>
                  <a:pt x="1592645" y="0"/>
                </a:lnTo>
                <a:lnTo>
                  <a:pt x="1592645" y="1738220"/>
                </a:lnTo>
                <a:lnTo>
                  <a:pt x="0" y="173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779174" y="3820027"/>
            <a:ext cx="6666270" cy="5438273"/>
          </a:xfrm>
          <a:custGeom>
            <a:avLst/>
            <a:gdLst/>
            <a:ahLst/>
            <a:cxnLst/>
            <a:rect l="l" t="t" r="r" b="b"/>
            <a:pathLst>
              <a:path w="6666270" h="5438273">
                <a:moveTo>
                  <a:pt x="0" y="0"/>
                </a:moveTo>
                <a:lnTo>
                  <a:pt x="6666270" y="0"/>
                </a:lnTo>
                <a:lnTo>
                  <a:pt x="6666270" y="5438273"/>
                </a:lnTo>
                <a:lnTo>
                  <a:pt x="0" y="54382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78619" y="3820027"/>
            <a:ext cx="6666270" cy="5438273"/>
          </a:xfrm>
          <a:custGeom>
            <a:avLst/>
            <a:gdLst/>
            <a:ahLst/>
            <a:cxnLst/>
            <a:rect l="l" t="t" r="r" b="b"/>
            <a:pathLst>
              <a:path w="6666270" h="5438273">
                <a:moveTo>
                  <a:pt x="0" y="0"/>
                </a:moveTo>
                <a:lnTo>
                  <a:pt x="6666270" y="0"/>
                </a:lnTo>
                <a:lnTo>
                  <a:pt x="6666270" y="5438273"/>
                </a:lnTo>
                <a:lnTo>
                  <a:pt x="0" y="54382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440830" y="3667627"/>
            <a:ext cx="10366109" cy="139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156669"/>
                </a:solidFill>
                <a:latin typeface="Arial"/>
              </a:rPr>
              <a:t>malignant and benign classification</a:t>
            </a:r>
          </a:p>
          <a:p>
            <a:pPr algn="ctr">
              <a:lnSpc>
                <a:spcPts val="5040"/>
              </a:lnSpc>
            </a:pPr>
            <a:endParaRPr lang="en-US" sz="3999" dirty="0">
              <a:solidFill>
                <a:srgbClr val="156669"/>
              </a:solidFill>
              <a:latin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88339" y="4741079"/>
            <a:ext cx="4719876" cy="831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559" lvl="1" algn="ctr">
              <a:lnSpc>
                <a:spcPts val="7140"/>
              </a:lnSpc>
              <a:spcBef>
                <a:spcPct val="0"/>
              </a:spcBef>
            </a:pPr>
            <a:r>
              <a:rPr lang="en-US" sz="5100" dirty="0">
                <a:solidFill>
                  <a:srgbClr val="000000"/>
                </a:solidFill>
                <a:latin typeface="Arial"/>
              </a:rPr>
              <a:t>1.Epochs = 10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05393" y="4741079"/>
            <a:ext cx="4158972" cy="97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>
                <a:solidFill>
                  <a:srgbClr val="000000"/>
                </a:solidFill>
                <a:latin typeface="Arial"/>
              </a:rPr>
              <a:t>2.Epochs = 50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0889" y="2359593"/>
            <a:ext cx="18288000" cy="121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Arial"/>
              </a:rPr>
              <a:t> We conducted our testing using two distinct configurations concerning the number of epochs which represent how many times the model passes through the entire dataset: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40830" y="1057275"/>
            <a:ext cx="9270196" cy="1186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79"/>
              </a:lnSpc>
            </a:pPr>
            <a:r>
              <a:rPr lang="en-US" sz="7999">
                <a:solidFill>
                  <a:srgbClr val="156669"/>
                </a:solidFill>
                <a:latin typeface="Arial"/>
              </a:rPr>
              <a:t>Results &amp; Analysis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3348" y="505868"/>
            <a:ext cx="1592645" cy="1738221"/>
          </a:xfrm>
          <a:custGeom>
            <a:avLst/>
            <a:gdLst/>
            <a:ahLst/>
            <a:cxnLst/>
            <a:rect l="l" t="t" r="r" b="b"/>
            <a:pathLst>
              <a:path w="1592645" h="1738221">
                <a:moveTo>
                  <a:pt x="0" y="0"/>
                </a:moveTo>
                <a:lnTo>
                  <a:pt x="1592645" y="0"/>
                </a:lnTo>
                <a:lnTo>
                  <a:pt x="1592645" y="1738220"/>
                </a:lnTo>
                <a:lnTo>
                  <a:pt x="0" y="173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129305" y="5301622"/>
            <a:ext cx="4419733" cy="4704337"/>
          </a:xfrm>
          <a:custGeom>
            <a:avLst/>
            <a:gdLst/>
            <a:ahLst/>
            <a:cxnLst/>
            <a:rect l="l" t="t" r="r" b="b"/>
            <a:pathLst>
              <a:path w="4419733" h="4704337">
                <a:moveTo>
                  <a:pt x="0" y="0"/>
                </a:moveTo>
                <a:lnTo>
                  <a:pt x="4419733" y="0"/>
                </a:lnTo>
                <a:lnTo>
                  <a:pt x="4419733" y="4704337"/>
                </a:lnTo>
                <a:lnTo>
                  <a:pt x="0" y="4704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861479" y="5318132"/>
            <a:ext cx="4315129" cy="4704337"/>
          </a:xfrm>
          <a:custGeom>
            <a:avLst/>
            <a:gdLst/>
            <a:ahLst/>
            <a:cxnLst/>
            <a:rect l="l" t="t" r="r" b="b"/>
            <a:pathLst>
              <a:path w="4315129" h="4704337">
                <a:moveTo>
                  <a:pt x="0" y="0"/>
                </a:moveTo>
                <a:lnTo>
                  <a:pt x="4315129" y="0"/>
                </a:lnTo>
                <a:lnTo>
                  <a:pt x="4315129" y="4704337"/>
                </a:lnTo>
                <a:lnTo>
                  <a:pt x="0" y="47043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921912" y="4009401"/>
            <a:ext cx="4627126" cy="81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65" lvl="1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Arial"/>
              </a:rPr>
              <a:t>1.Epochs = 10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61479" y="4009401"/>
            <a:ext cx="4150519" cy="97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 spc="-5">
                <a:solidFill>
                  <a:srgbClr val="000000"/>
                </a:solidFill>
                <a:latin typeface="Arial"/>
              </a:rPr>
              <a:t>2.Epochs = 50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4807" y="2429832"/>
            <a:ext cx="17503193" cy="1363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Arial"/>
              </a:rPr>
              <a:t>we can observe that as the number of epochs increases , both the validation and training accuracy increases 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40830" y="1057275"/>
            <a:ext cx="9270196" cy="1186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79"/>
              </a:lnSpc>
            </a:pPr>
            <a:r>
              <a:rPr lang="en-US" sz="7999">
                <a:solidFill>
                  <a:srgbClr val="156669"/>
                </a:solidFill>
                <a:latin typeface="Arial"/>
              </a:rPr>
              <a:t>Results &amp; Analysis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06533" y="2864258"/>
            <a:ext cx="15752767" cy="5299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5541"/>
              </a:lnSpc>
              <a:buFont typeface="Arial"/>
              <a:buChar char="•"/>
            </a:pPr>
            <a:r>
              <a:rPr lang="en-US" sz="3399" dirty="0">
                <a:solidFill>
                  <a:srgbClr val="156669"/>
                </a:solidFill>
                <a:latin typeface="Arial Medium"/>
              </a:rPr>
              <a:t>Our study presents a novel approach for lung cancer diagnosis using the ResNet-50 architecture.</a:t>
            </a:r>
          </a:p>
          <a:p>
            <a:pPr marL="734059" lvl="1" indent="-367030">
              <a:lnSpc>
                <a:spcPts val="5541"/>
              </a:lnSpc>
              <a:buFont typeface="Arial"/>
              <a:buChar char="•"/>
            </a:pPr>
            <a:r>
              <a:rPr lang="en-US" sz="3399" dirty="0">
                <a:solidFill>
                  <a:srgbClr val="156669"/>
                </a:solidFill>
                <a:latin typeface="Arial Medium"/>
              </a:rPr>
              <a:t>We confirmed higher accuracy with more training epochs. Our model effectively detects whether tumors are malignant or benign. </a:t>
            </a:r>
          </a:p>
          <a:p>
            <a:pPr marL="734059" lvl="1" indent="-367030">
              <a:lnSpc>
                <a:spcPts val="5541"/>
              </a:lnSpc>
              <a:buFont typeface="Arial"/>
              <a:buChar char="•"/>
            </a:pPr>
            <a:r>
              <a:rPr lang="en-US" sz="3399" dirty="0">
                <a:solidFill>
                  <a:srgbClr val="156669"/>
                </a:solidFill>
                <a:latin typeface="Arial Medium"/>
              </a:rPr>
              <a:t>Adding the part of </a:t>
            </a:r>
            <a:r>
              <a:rPr lang="en-US" sz="3399" dirty="0" err="1">
                <a:solidFill>
                  <a:srgbClr val="156669"/>
                </a:solidFill>
                <a:latin typeface="Arial Medium"/>
              </a:rPr>
              <a:t>loT</a:t>
            </a:r>
            <a:r>
              <a:rPr lang="en-US" sz="3399" dirty="0">
                <a:solidFill>
                  <a:srgbClr val="156669"/>
                </a:solidFill>
                <a:latin typeface="Arial Medium"/>
              </a:rPr>
              <a:t>, we established a network connecting patients with specialized hospitals to speed-up the registration process.</a:t>
            </a:r>
          </a:p>
          <a:p>
            <a:pPr algn="ctr">
              <a:lnSpc>
                <a:spcPts val="3260"/>
              </a:lnSpc>
            </a:pPr>
            <a:endParaRPr lang="en-US" sz="3399" dirty="0">
              <a:solidFill>
                <a:srgbClr val="156669"/>
              </a:solidFill>
              <a:latin typeface="Arial Medium"/>
            </a:endParaRPr>
          </a:p>
          <a:p>
            <a:pPr algn="ctr">
              <a:lnSpc>
                <a:spcPts val="5405"/>
              </a:lnSpc>
            </a:pPr>
            <a:endParaRPr lang="en-US" sz="3399" dirty="0">
              <a:solidFill>
                <a:srgbClr val="156669"/>
              </a:solidFill>
              <a:latin typeface="Arial Medium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3599436" y="6514038"/>
            <a:ext cx="3300115" cy="3300115"/>
          </a:xfrm>
          <a:custGeom>
            <a:avLst/>
            <a:gdLst/>
            <a:ahLst/>
            <a:cxnLst/>
            <a:rect l="l" t="t" r="r" b="b"/>
            <a:pathLst>
              <a:path w="3300115" h="3300115">
                <a:moveTo>
                  <a:pt x="0" y="0"/>
                </a:moveTo>
                <a:lnTo>
                  <a:pt x="3300115" y="0"/>
                </a:lnTo>
                <a:lnTo>
                  <a:pt x="3300115" y="3300115"/>
                </a:lnTo>
                <a:lnTo>
                  <a:pt x="0" y="3300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349269" y="1310794"/>
            <a:ext cx="5573023" cy="1186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7999" dirty="0">
                <a:solidFill>
                  <a:srgbClr val="156669"/>
                </a:solidFill>
                <a:latin typeface="Arial"/>
              </a:rPr>
              <a:t>Conclusion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06" y="302221"/>
            <a:ext cx="17625189" cy="9682557"/>
            <a:chOff x="0" y="0"/>
            <a:chExt cx="4642025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2025" cy="2550139"/>
            </a:xfrm>
            <a:custGeom>
              <a:avLst/>
              <a:gdLst/>
              <a:ahLst/>
              <a:cxnLst/>
              <a:rect l="l" t="t" r="r" b="b"/>
              <a:pathLst>
                <a:path w="4642025" h="2550139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50194" y="2993252"/>
            <a:ext cx="15474731" cy="350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5541"/>
              </a:lnSpc>
              <a:buFont typeface="Arial"/>
              <a:buChar char="•"/>
            </a:pPr>
            <a:r>
              <a:rPr lang="en-US" sz="3399" dirty="0">
                <a:solidFill>
                  <a:srgbClr val="156669"/>
                </a:solidFill>
                <a:latin typeface="Arial Bold"/>
              </a:rPr>
              <a:t>Evaluate the adaptability of our ResNet-50 model across diverse datasets.</a:t>
            </a:r>
          </a:p>
          <a:p>
            <a:pPr marL="734059" lvl="1" indent="-367030">
              <a:lnSpc>
                <a:spcPts val="5541"/>
              </a:lnSpc>
              <a:buFont typeface="Arial"/>
              <a:buChar char="•"/>
            </a:pPr>
            <a:r>
              <a:rPr lang="en-US" sz="3399" dirty="0">
                <a:solidFill>
                  <a:srgbClr val="156669"/>
                </a:solidFill>
                <a:latin typeface="Arial Bold"/>
              </a:rPr>
              <a:t>Employ a one-level multi-class classification approach.</a:t>
            </a:r>
          </a:p>
          <a:p>
            <a:pPr marL="734059" lvl="1" indent="-367030">
              <a:lnSpc>
                <a:spcPts val="5541"/>
              </a:lnSpc>
              <a:buFont typeface="Arial"/>
              <a:buChar char="•"/>
            </a:pPr>
            <a:r>
              <a:rPr lang="en-US" sz="3399" dirty="0">
                <a:solidFill>
                  <a:srgbClr val="156669"/>
                </a:solidFill>
                <a:latin typeface="Arial Bold"/>
              </a:rPr>
              <a:t>Enable Palestinian cancer patients to access our IoT platform and publish their info on the server to get notified about empty places.</a:t>
            </a:r>
          </a:p>
        </p:txBody>
      </p:sp>
      <p:sp>
        <p:nvSpPr>
          <p:cNvPr id="6" name="Freeform 6"/>
          <p:cNvSpPr/>
          <p:nvPr/>
        </p:nvSpPr>
        <p:spPr>
          <a:xfrm>
            <a:off x="8676360" y="1028700"/>
            <a:ext cx="7315200" cy="1298480"/>
          </a:xfrm>
          <a:custGeom>
            <a:avLst/>
            <a:gdLst/>
            <a:ahLst/>
            <a:cxnLst/>
            <a:rect l="l" t="t" r="r" b="b"/>
            <a:pathLst>
              <a:path w="7315200" h="1298480">
                <a:moveTo>
                  <a:pt x="0" y="0"/>
                </a:moveTo>
                <a:lnTo>
                  <a:pt x="7315200" y="0"/>
                </a:lnTo>
                <a:lnTo>
                  <a:pt x="7315200" y="1298480"/>
                </a:lnTo>
                <a:lnTo>
                  <a:pt x="0" y="1298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687302" y="6493753"/>
            <a:ext cx="1571998" cy="1466246"/>
          </a:xfrm>
          <a:custGeom>
            <a:avLst/>
            <a:gdLst/>
            <a:ahLst/>
            <a:cxnLst/>
            <a:rect l="l" t="t" r="r" b="b"/>
            <a:pathLst>
              <a:path w="1571998" h="1466246">
                <a:moveTo>
                  <a:pt x="0" y="0"/>
                </a:moveTo>
                <a:lnTo>
                  <a:pt x="1571998" y="0"/>
                </a:lnTo>
                <a:lnTo>
                  <a:pt x="1571998" y="1466246"/>
                </a:lnTo>
                <a:lnTo>
                  <a:pt x="0" y="1466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448226" y="1351161"/>
            <a:ext cx="6705174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7679"/>
              </a:lnSpc>
              <a:spcBef>
                <a:spcPct val="0"/>
              </a:spcBef>
            </a:pPr>
            <a:r>
              <a:rPr lang="en-US" sz="7999" u="none" strike="noStrike" dirty="0">
                <a:solidFill>
                  <a:srgbClr val="156669"/>
                </a:solidFill>
                <a:latin typeface="Arial"/>
              </a:rPr>
              <a:t>Future work: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0A9AE249-589D-89C0-7712-BDBBB4CA5CC1}"/>
              </a:ext>
            </a:extLst>
          </p:cNvPr>
          <p:cNvGrpSpPr/>
          <p:nvPr/>
        </p:nvGrpSpPr>
        <p:grpSpPr>
          <a:xfrm>
            <a:off x="-641259" y="2003663"/>
            <a:ext cx="15353822" cy="4763166"/>
            <a:chOff x="0" y="0"/>
            <a:chExt cx="20471762" cy="6350888"/>
          </a:xfrm>
        </p:grpSpPr>
        <p:sp>
          <p:nvSpPr>
            <p:cNvPr id="6" name="TextBox 3">
              <a:extLst>
                <a:ext uri="{FF2B5EF4-FFF2-40B4-BE49-F238E27FC236}">
                  <a16:creationId xmlns:a16="http://schemas.microsoft.com/office/drawing/2014/main" id="{CE0E8B9A-730B-B017-1C30-A84E8694B08E}"/>
                </a:ext>
              </a:extLst>
            </p:cNvPr>
            <p:cNvSpPr txBox="1"/>
            <p:nvPr/>
          </p:nvSpPr>
          <p:spPr>
            <a:xfrm>
              <a:off x="0" y="3588102"/>
              <a:ext cx="20471762" cy="2762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49"/>
                </a:lnSpc>
              </a:pPr>
              <a:r>
                <a:rPr lang="en-US" sz="15049" dirty="0">
                  <a:solidFill>
                    <a:srgbClr val="FBF6F1"/>
                  </a:solidFill>
                  <a:latin typeface="Libre Franklin Heavy"/>
                </a:rPr>
                <a:t>QUESTIONS</a:t>
              </a:r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77EBDC9A-F22F-1C96-3716-D34092956DA8}"/>
                </a:ext>
              </a:extLst>
            </p:cNvPr>
            <p:cNvSpPr txBox="1"/>
            <p:nvPr/>
          </p:nvSpPr>
          <p:spPr>
            <a:xfrm>
              <a:off x="395088" y="295275"/>
              <a:ext cx="19820759" cy="2762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49"/>
                </a:lnSpc>
              </a:pPr>
              <a:r>
                <a:rPr lang="en-US" sz="15049">
                  <a:solidFill>
                    <a:srgbClr val="FBF6F1"/>
                  </a:solidFill>
                  <a:latin typeface="Libre Franklin Heavy"/>
                </a:rPr>
                <a:t>ANY </a:t>
              </a:r>
            </a:p>
          </p:txBody>
        </p:sp>
      </p:grpSp>
      <p:sp>
        <p:nvSpPr>
          <p:cNvPr id="8" name="Freeform 5">
            <a:extLst>
              <a:ext uri="{FF2B5EF4-FFF2-40B4-BE49-F238E27FC236}">
                <a16:creationId xmlns:a16="http://schemas.microsoft.com/office/drawing/2014/main" id="{07A17EA3-79A1-BDFF-CEE1-354C1C3D61D2}"/>
              </a:ext>
            </a:extLst>
          </p:cNvPr>
          <p:cNvSpPr/>
          <p:nvPr/>
        </p:nvSpPr>
        <p:spPr>
          <a:xfrm>
            <a:off x="13415200" y="1649521"/>
            <a:ext cx="3319854" cy="5117308"/>
          </a:xfrm>
          <a:custGeom>
            <a:avLst/>
            <a:gdLst/>
            <a:ahLst/>
            <a:cxnLst/>
            <a:rect l="l" t="t" r="r" b="b"/>
            <a:pathLst>
              <a:path w="3319854" h="5117308">
                <a:moveTo>
                  <a:pt x="0" y="0"/>
                </a:moveTo>
                <a:lnTo>
                  <a:pt x="3319853" y="0"/>
                </a:lnTo>
                <a:lnTo>
                  <a:pt x="3319853" y="5117308"/>
                </a:lnTo>
                <a:lnTo>
                  <a:pt x="0" y="5117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02221"/>
            <a:ext cx="8841904" cy="9682557"/>
            <a:chOff x="0" y="0"/>
            <a:chExt cx="2328732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8732" cy="2550139"/>
            </a:xfrm>
            <a:custGeom>
              <a:avLst/>
              <a:gdLst/>
              <a:ahLst/>
              <a:cxnLst/>
              <a:rect l="l" t="t" r="r" b="b"/>
              <a:pathLst>
                <a:path w="2328732" h="2550139">
                  <a:moveTo>
                    <a:pt x="0" y="0"/>
                  </a:moveTo>
                  <a:lnTo>
                    <a:pt x="2328732" y="0"/>
                  </a:lnTo>
                  <a:lnTo>
                    <a:pt x="2328732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328732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111407" y="1746467"/>
            <a:ext cx="6907091" cy="6794065"/>
          </a:xfrm>
          <a:custGeom>
            <a:avLst/>
            <a:gdLst/>
            <a:ahLst/>
            <a:cxnLst/>
            <a:rect l="l" t="t" r="r" b="b"/>
            <a:pathLst>
              <a:path w="6907091" h="6794065">
                <a:moveTo>
                  <a:pt x="0" y="0"/>
                </a:moveTo>
                <a:lnTo>
                  <a:pt x="6907090" y="0"/>
                </a:lnTo>
                <a:lnTo>
                  <a:pt x="6907090" y="6794066"/>
                </a:lnTo>
                <a:lnTo>
                  <a:pt x="0" y="6794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715012" y="716051"/>
            <a:ext cx="10826419" cy="7315460"/>
            <a:chOff x="0" y="0"/>
            <a:chExt cx="14435225" cy="9753946"/>
          </a:xfrm>
        </p:grpSpPr>
        <p:sp>
          <p:nvSpPr>
            <p:cNvPr id="7" name="TextBox 7"/>
            <p:cNvSpPr txBox="1"/>
            <p:nvPr/>
          </p:nvSpPr>
          <p:spPr>
            <a:xfrm rot="-592460">
              <a:off x="321423" y="1551946"/>
              <a:ext cx="13634597" cy="4125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55"/>
                </a:lnSpc>
                <a:spcBef>
                  <a:spcPct val="0"/>
                </a:spcBef>
              </a:pPr>
              <a:r>
                <a:rPr lang="en-US" sz="22455" dirty="0">
                  <a:solidFill>
                    <a:srgbClr val="156669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 rot="-515361">
              <a:off x="1791245" y="5133071"/>
              <a:ext cx="12434519" cy="3713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10"/>
                </a:lnSpc>
                <a:spcBef>
                  <a:spcPct val="0"/>
                </a:spcBef>
              </a:pPr>
              <a:r>
                <a:rPr lang="en-US" sz="20210">
                  <a:solidFill>
                    <a:srgbClr val="156669"/>
                  </a:solidFill>
                  <a:latin typeface="Bukhari Script Bold"/>
                </a:rPr>
                <a:t>you!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">
            <a:extLst>
              <a:ext uri="{FF2B5EF4-FFF2-40B4-BE49-F238E27FC236}">
                <a16:creationId xmlns:a16="http://schemas.microsoft.com/office/drawing/2014/main" id="{2424A2F5-7D11-C788-E54E-C6DE259F2D8E}"/>
              </a:ext>
            </a:extLst>
          </p:cNvPr>
          <p:cNvSpPr txBox="1"/>
          <p:nvPr/>
        </p:nvSpPr>
        <p:spPr>
          <a:xfrm>
            <a:off x="3815444" y="3254655"/>
            <a:ext cx="9525" cy="1520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endParaRPr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B3C51A8-5966-2F2A-7D7F-7B0FBF086165}"/>
              </a:ext>
            </a:extLst>
          </p:cNvPr>
          <p:cNvSpPr txBox="1"/>
          <p:nvPr/>
        </p:nvSpPr>
        <p:spPr>
          <a:xfrm>
            <a:off x="299058" y="2179417"/>
            <a:ext cx="12183381" cy="5602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6308" lvl="1" indent="-373154">
              <a:lnSpc>
                <a:spcPts val="5530"/>
              </a:lnSpc>
              <a:buFont typeface="Arial"/>
              <a:buChar char="•"/>
            </a:pPr>
            <a:r>
              <a:rPr lang="en-US" sz="3456" dirty="0">
                <a:solidFill>
                  <a:srgbClr val="156669"/>
                </a:solidFill>
                <a:latin typeface="Arial"/>
              </a:rPr>
              <a:t>Lung cancer affects the lungs and poses significant health concerns.</a:t>
            </a:r>
          </a:p>
          <a:p>
            <a:pPr marL="746308" lvl="1" indent="-373154">
              <a:lnSpc>
                <a:spcPts val="5530"/>
              </a:lnSpc>
              <a:buFont typeface="Arial"/>
              <a:buChar char="•"/>
            </a:pPr>
            <a:r>
              <a:rPr lang="en-US" sz="3456" dirty="0">
                <a:solidFill>
                  <a:srgbClr val="156669"/>
                </a:solidFill>
                <a:latin typeface="Arial"/>
              </a:rPr>
              <a:t>  It occurs when cells in the lungs start growing and multiplying in an uncontrolled manner.</a:t>
            </a:r>
          </a:p>
          <a:p>
            <a:pPr marL="746308" lvl="1" indent="-373154">
              <a:lnSpc>
                <a:spcPts val="5530"/>
              </a:lnSpc>
              <a:buFont typeface="Arial"/>
              <a:buChar char="•"/>
            </a:pPr>
            <a:r>
              <a:rPr lang="en-US" sz="3456" dirty="0">
                <a:solidFill>
                  <a:srgbClr val="156669"/>
                </a:solidFill>
                <a:latin typeface="Arial"/>
              </a:rPr>
              <a:t> This abnormal cell growth can lead to the formation of tumors, which can be cancerous (malignant) or non-cancerous (benign). </a:t>
            </a:r>
          </a:p>
          <a:p>
            <a:pPr>
              <a:lnSpc>
                <a:spcPts val="5530"/>
              </a:lnSpc>
            </a:pPr>
            <a:r>
              <a:rPr lang="en-US" sz="3456" dirty="0">
                <a:solidFill>
                  <a:srgbClr val="156669"/>
                </a:solidFill>
                <a:latin typeface="Arial"/>
              </a:rPr>
              <a:t>.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B4B81083-8F00-B6E0-F08D-CD8963DB6731}"/>
              </a:ext>
            </a:extLst>
          </p:cNvPr>
          <p:cNvSpPr/>
          <p:nvPr/>
        </p:nvSpPr>
        <p:spPr>
          <a:xfrm rot="-10800000">
            <a:off x="16167228" y="-2146635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CB16C9E7-FABB-BF67-01E3-1D4CEF98088C}"/>
              </a:ext>
            </a:extLst>
          </p:cNvPr>
          <p:cNvSpPr/>
          <p:nvPr/>
        </p:nvSpPr>
        <p:spPr>
          <a:xfrm rot="-10800000">
            <a:off x="15740751" y="-1870712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DC039D9-2FE5-324F-FA64-29FCA9F3162B}"/>
              </a:ext>
            </a:extLst>
          </p:cNvPr>
          <p:cNvSpPr/>
          <p:nvPr/>
        </p:nvSpPr>
        <p:spPr>
          <a:xfrm rot="-10800000">
            <a:off x="15314274" y="-1594788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93E7847E-5763-3DC7-E947-8616EC693847}"/>
              </a:ext>
            </a:extLst>
          </p:cNvPr>
          <p:cNvSpPr/>
          <p:nvPr/>
        </p:nvSpPr>
        <p:spPr>
          <a:xfrm rot="108723">
            <a:off x="-2231431" y="7982370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59BBCC49-EF0C-ECB6-907A-8C14789D4412}"/>
              </a:ext>
            </a:extLst>
          </p:cNvPr>
          <p:cNvSpPr/>
          <p:nvPr/>
        </p:nvSpPr>
        <p:spPr>
          <a:xfrm rot="108723">
            <a:off x="-1796442" y="7720070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4D0216D2-77F6-8F0C-6F84-F28291C7CD9B}"/>
              </a:ext>
            </a:extLst>
          </p:cNvPr>
          <p:cNvSpPr/>
          <p:nvPr/>
        </p:nvSpPr>
        <p:spPr>
          <a:xfrm rot="108723">
            <a:off x="-1361453" y="7457770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A1880363-B78F-5086-BE63-D9E46B6A10DE}"/>
              </a:ext>
            </a:extLst>
          </p:cNvPr>
          <p:cNvSpPr/>
          <p:nvPr/>
        </p:nvSpPr>
        <p:spPr>
          <a:xfrm>
            <a:off x="12482439" y="2973972"/>
            <a:ext cx="4312120" cy="5441160"/>
          </a:xfrm>
          <a:custGeom>
            <a:avLst/>
            <a:gdLst/>
            <a:ahLst/>
            <a:cxnLst/>
            <a:rect l="l" t="t" r="r" b="b"/>
            <a:pathLst>
              <a:path w="4312120" h="5441160">
                <a:moveTo>
                  <a:pt x="0" y="0"/>
                </a:moveTo>
                <a:lnTo>
                  <a:pt x="4312120" y="0"/>
                </a:lnTo>
                <a:lnTo>
                  <a:pt x="4312120" y="5441161"/>
                </a:lnTo>
                <a:lnTo>
                  <a:pt x="0" y="5441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E26B3883-AF6B-F34E-9624-9B8C1C303C39}"/>
              </a:ext>
            </a:extLst>
          </p:cNvPr>
          <p:cNvSpPr txBox="1"/>
          <p:nvPr/>
        </p:nvSpPr>
        <p:spPr>
          <a:xfrm>
            <a:off x="1201748" y="1057275"/>
            <a:ext cx="7794590" cy="1186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79"/>
              </a:lnSpc>
            </a:pPr>
            <a:r>
              <a:rPr lang="en-US" sz="7999" dirty="0">
                <a:solidFill>
                  <a:srgbClr val="156669"/>
                </a:solidFill>
                <a:latin typeface="Arial"/>
              </a:rPr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548146"/>
            <a:ext cx="7446629" cy="5127682"/>
          </a:xfrm>
          <a:custGeom>
            <a:avLst/>
            <a:gdLst/>
            <a:ahLst/>
            <a:cxnLst/>
            <a:rect l="l" t="t" r="r" b="b"/>
            <a:pathLst>
              <a:path w="7446629" h="5127682">
                <a:moveTo>
                  <a:pt x="0" y="0"/>
                </a:moveTo>
                <a:lnTo>
                  <a:pt x="7446629" y="0"/>
                </a:lnTo>
                <a:lnTo>
                  <a:pt x="7446629" y="5127682"/>
                </a:lnTo>
                <a:lnTo>
                  <a:pt x="0" y="5127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6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27625" y="4548146"/>
            <a:ext cx="7425048" cy="5127682"/>
          </a:xfrm>
          <a:custGeom>
            <a:avLst/>
            <a:gdLst/>
            <a:ahLst/>
            <a:cxnLst/>
            <a:rect l="l" t="t" r="r" b="b"/>
            <a:pathLst>
              <a:path w="7425048" h="5127682">
                <a:moveTo>
                  <a:pt x="0" y="0"/>
                </a:moveTo>
                <a:lnTo>
                  <a:pt x="7425048" y="0"/>
                </a:lnTo>
                <a:lnTo>
                  <a:pt x="7425048" y="5127682"/>
                </a:lnTo>
                <a:lnTo>
                  <a:pt x="0" y="5127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8" t="-1122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3603152"/>
            <a:ext cx="7446629" cy="944994"/>
            <a:chOff x="0" y="0"/>
            <a:chExt cx="1961252" cy="2488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1252" cy="248887"/>
            </a:xfrm>
            <a:custGeom>
              <a:avLst/>
              <a:gdLst/>
              <a:ahLst/>
              <a:cxnLst/>
              <a:rect l="l" t="t" r="r" b="b"/>
              <a:pathLst>
                <a:path w="1961252" h="248887">
                  <a:moveTo>
                    <a:pt x="0" y="0"/>
                  </a:moveTo>
                  <a:lnTo>
                    <a:pt x="1961252" y="0"/>
                  </a:lnTo>
                  <a:lnTo>
                    <a:pt x="1961252" y="248887"/>
                  </a:lnTo>
                  <a:lnTo>
                    <a:pt x="0" y="248887"/>
                  </a:lnTo>
                  <a:close/>
                </a:path>
              </a:pathLst>
            </a:custGeom>
            <a:solidFill>
              <a:srgbClr val="156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961252" cy="306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Open Sans Extra Bold"/>
                </a:rPr>
                <a:t>Number of new cancer cases in 2020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527625" y="3603152"/>
            <a:ext cx="7446629" cy="944994"/>
            <a:chOff x="0" y="0"/>
            <a:chExt cx="1961252" cy="2488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61252" cy="248887"/>
            </a:xfrm>
            <a:custGeom>
              <a:avLst/>
              <a:gdLst/>
              <a:ahLst/>
              <a:cxnLst/>
              <a:rect l="l" t="t" r="r" b="b"/>
              <a:pathLst>
                <a:path w="1961252" h="248887">
                  <a:moveTo>
                    <a:pt x="0" y="0"/>
                  </a:moveTo>
                  <a:lnTo>
                    <a:pt x="1961252" y="0"/>
                  </a:lnTo>
                  <a:lnTo>
                    <a:pt x="1961252" y="248887"/>
                  </a:lnTo>
                  <a:lnTo>
                    <a:pt x="0" y="248887"/>
                  </a:lnTo>
                  <a:close/>
                </a:path>
              </a:pathLst>
            </a:custGeom>
            <a:solidFill>
              <a:srgbClr val="1566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961252" cy="306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Open Sans Extra Bold"/>
                </a:rPr>
                <a:t>Number of deaths in 2020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74320" y="523875"/>
            <a:ext cx="8041080" cy="1310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 spc="-767" dirty="0">
                <a:solidFill>
                  <a:srgbClr val="156669"/>
                </a:solidFill>
                <a:latin typeface="Arial"/>
              </a:rPr>
              <a:t>Why Lung Cancer 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9560" y="1797663"/>
            <a:ext cx="16963975" cy="133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3"/>
              </a:lnSpc>
            </a:pPr>
            <a:r>
              <a:rPr lang="en-US" sz="3399" spc="-220" dirty="0">
                <a:solidFill>
                  <a:srgbClr val="156669"/>
                </a:solidFill>
                <a:latin typeface="Arial"/>
              </a:rPr>
              <a:t>According to the latest WHO data published in 2020 Lung Cancers Deaths in Egypt reached 5,677 or 1.06% of total deaths.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4525" y="1448345"/>
            <a:ext cx="14791737" cy="203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30"/>
              </a:lnSpc>
            </a:pPr>
            <a:r>
              <a:rPr lang="en-US" sz="7531" spc="-263" dirty="0">
                <a:solidFill>
                  <a:srgbClr val="156669"/>
                </a:solidFill>
                <a:latin typeface="Arial"/>
              </a:rPr>
              <a:t>The challenges faced by the patients in receiving health services: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4087744"/>
            <a:ext cx="5276675" cy="4821694"/>
            <a:chOff x="0" y="0"/>
            <a:chExt cx="1721972" cy="15734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21972" cy="1573495"/>
            </a:xfrm>
            <a:custGeom>
              <a:avLst/>
              <a:gdLst/>
              <a:ahLst/>
              <a:cxnLst/>
              <a:rect l="l" t="t" r="r" b="b"/>
              <a:pathLst>
                <a:path w="1721972" h="1573495">
                  <a:moveTo>
                    <a:pt x="22008" y="0"/>
                  </a:moveTo>
                  <a:lnTo>
                    <a:pt x="1699964" y="0"/>
                  </a:lnTo>
                  <a:cubicBezTo>
                    <a:pt x="1705801" y="0"/>
                    <a:pt x="1711399" y="2319"/>
                    <a:pt x="1715526" y="6446"/>
                  </a:cubicBezTo>
                  <a:cubicBezTo>
                    <a:pt x="1719654" y="10573"/>
                    <a:pt x="1721972" y="16171"/>
                    <a:pt x="1721972" y="22008"/>
                  </a:cubicBezTo>
                  <a:lnTo>
                    <a:pt x="1721972" y="1551487"/>
                  </a:lnTo>
                  <a:cubicBezTo>
                    <a:pt x="1721972" y="1563642"/>
                    <a:pt x="1712119" y="1573495"/>
                    <a:pt x="1699964" y="1573495"/>
                  </a:cubicBezTo>
                  <a:lnTo>
                    <a:pt x="22008" y="1573495"/>
                  </a:lnTo>
                  <a:cubicBezTo>
                    <a:pt x="16171" y="1573495"/>
                    <a:pt x="10573" y="1571177"/>
                    <a:pt x="6446" y="1567050"/>
                  </a:cubicBezTo>
                  <a:cubicBezTo>
                    <a:pt x="2319" y="1562922"/>
                    <a:pt x="0" y="1557324"/>
                    <a:pt x="0" y="1551487"/>
                  </a:cubicBezTo>
                  <a:lnTo>
                    <a:pt x="0" y="22008"/>
                  </a:lnTo>
                  <a:cubicBezTo>
                    <a:pt x="0" y="16171"/>
                    <a:pt x="2319" y="10573"/>
                    <a:pt x="6446" y="6446"/>
                  </a:cubicBezTo>
                  <a:cubicBezTo>
                    <a:pt x="10573" y="2319"/>
                    <a:pt x="16171" y="0"/>
                    <a:pt x="22008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21972" cy="1611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05688" y="4087744"/>
            <a:ext cx="5276675" cy="4821694"/>
            <a:chOff x="0" y="0"/>
            <a:chExt cx="1721972" cy="15734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1972" cy="1573495"/>
            </a:xfrm>
            <a:custGeom>
              <a:avLst/>
              <a:gdLst/>
              <a:ahLst/>
              <a:cxnLst/>
              <a:rect l="l" t="t" r="r" b="b"/>
              <a:pathLst>
                <a:path w="1721972" h="1573495">
                  <a:moveTo>
                    <a:pt x="22008" y="0"/>
                  </a:moveTo>
                  <a:lnTo>
                    <a:pt x="1699964" y="0"/>
                  </a:lnTo>
                  <a:cubicBezTo>
                    <a:pt x="1705801" y="0"/>
                    <a:pt x="1711399" y="2319"/>
                    <a:pt x="1715526" y="6446"/>
                  </a:cubicBezTo>
                  <a:cubicBezTo>
                    <a:pt x="1719654" y="10573"/>
                    <a:pt x="1721972" y="16171"/>
                    <a:pt x="1721972" y="22008"/>
                  </a:cubicBezTo>
                  <a:lnTo>
                    <a:pt x="1721972" y="1551487"/>
                  </a:lnTo>
                  <a:cubicBezTo>
                    <a:pt x="1721972" y="1563642"/>
                    <a:pt x="1712119" y="1573495"/>
                    <a:pt x="1699964" y="1573495"/>
                  </a:cubicBezTo>
                  <a:lnTo>
                    <a:pt x="22008" y="1573495"/>
                  </a:lnTo>
                  <a:cubicBezTo>
                    <a:pt x="16171" y="1573495"/>
                    <a:pt x="10573" y="1571177"/>
                    <a:pt x="6446" y="1567050"/>
                  </a:cubicBezTo>
                  <a:cubicBezTo>
                    <a:pt x="2319" y="1562922"/>
                    <a:pt x="0" y="1557324"/>
                    <a:pt x="0" y="1551487"/>
                  </a:cubicBezTo>
                  <a:lnTo>
                    <a:pt x="0" y="22008"/>
                  </a:lnTo>
                  <a:cubicBezTo>
                    <a:pt x="0" y="16171"/>
                    <a:pt x="2319" y="10573"/>
                    <a:pt x="6446" y="6446"/>
                  </a:cubicBezTo>
                  <a:cubicBezTo>
                    <a:pt x="10573" y="2319"/>
                    <a:pt x="16171" y="0"/>
                    <a:pt x="22008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21972" cy="1611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82625" y="4087744"/>
            <a:ext cx="5276675" cy="4821694"/>
            <a:chOff x="0" y="0"/>
            <a:chExt cx="1721972" cy="15734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21972" cy="1573495"/>
            </a:xfrm>
            <a:custGeom>
              <a:avLst/>
              <a:gdLst/>
              <a:ahLst/>
              <a:cxnLst/>
              <a:rect l="l" t="t" r="r" b="b"/>
              <a:pathLst>
                <a:path w="1721972" h="1573495">
                  <a:moveTo>
                    <a:pt x="22008" y="0"/>
                  </a:moveTo>
                  <a:lnTo>
                    <a:pt x="1699964" y="0"/>
                  </a:lnTo>
                  <a:cubicBezTo>
                    <a:pt x="1705801" y="0"/>
                    <a:pt x="1711399" y="2319"/>
                    <a:pt x="1715526" y="6446"/>
                  </a:cubicBezTo>
                  <a:cubicBezTo>
                    <a:pt x="1719654" y="10573"/>
                    <a:pt x="1721972" y="16171"/>
                    <a:pt x="1721972" y="22008"/>
                  </a:cubicBezTo>
                  <a:lnTo>
                    <a:pt x="1721972" y="1551487"/>
                  </a:lnTo>
                  <a:cubicBezTo>
                    <a:pt x="1721972" y="1563642"/>
                    <a:pt x="1712119" y="1573495"/>
                    <a:pt x="1699964" y="1573495"/>
                  </a:cubicBezTo>
                  <a:lnTo>
                    <a:pt x="22008" y="1573495"/>
                  </a:lnTo>
                  <a:cubicBezTo>
                    <a:pt x="16171" y="1573495"/>
                    <a:pt x="10573" y="1571177"/>
                    <a:pt x="6446" y="1567050"/>
                  </a:cubicBezTo>
                  <a:cubicBezTo>
                    <a:pt x="2319" y="1562922"/>
                    <a:pt x="0" y="1557324"/>
                    <a:pt x="0" y="1551487"/>
                  </a:cubicBezTo>
                  <a:lnTo>
                    <a:pt x="0" y="22008"/>
                  </a:lnTo>
                  <a:cubicBezTo>
                    <a:pt x="0" y="16171"/>
                    <a:pt x="2319" y="10573"/>
                    <a:pt x="6446" y="6446"/>
                  </a:cubicBezTo>
                  <a:cubicBezTo>
                    <a:pt x="10573" y="2319"/>
                    <a:pt x="16171" y="0"/>
                    <a:pt x="22008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21972" cy="1611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10800000">
            <a:off x="15675150" y="-1974550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0800000">
            <a:off x="15323646" y="-1594075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10800000">
            <a:off x="16167228" y="-2146635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-1418304" y="8057515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-1066800" y="7677039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1910382" y="8229600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2791661" y="4488472"/>
            <a:ext cx="1750752" cy="140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74"/>
              </a:lnSpc>
              <a:spcBef>
                <a:spcPct val="0"/>
              </a:spcBef>
            </a:pPr>
            <a:r>
              <a:rPr lang="en-US" sz="9556" u="none" strike="noStrike" spc="-917">
                <a:solidFill>
                  <a:srgbClr val="156669"/>
                </a:solidFill>
                <a:latin typeface="Arial"/>
              </a:rPr>
              <a:t>01.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6260466"/>
            <a:ext cx="5198003" cy="747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42"/>
              </a:lnSpc>
              <a:spcBef>
                <a:spcPct val="0"/>
              </a:spcBef>
            </a:pPr>
            <a:r>
              <a:rPr lang="en-US" sz="3400">
                <a:solidFill>
                  <a:srgbClr val="156669"/>
                </a:solidFill>
                <a:latin typeface="Agrandir Medium"/>
              </a:rPr>
              <a:t>Late-stage Diagnosis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68649" y="4488472"/>
            <a:ext cx="1750752" cy="140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74"/>
              </a:lnSpc>
              <a:spcBef>
                <a:spcPct val="0"/>
              </a:spcBef>
            </a:pPr>
            <a:r>
              <a:rPr lang="en-US" sz="9556" u="none" strike="noStrike" spc="-917">
                <a:solidFill>
                  <a:srgbClr val="156669"/>
                </a:solidFill>
                <a:latin typeface="Arial"/>
              </a:rPr>
              <a:t>02.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08686" y="6204541"/>
            <a:ext cx="5073676" cy="1002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743"/>
              </a:lnSpc>
            </a:pPr>
            <a:r>
              <a:rPr lang="en-US" sz="2947">
                <a:solidFill>
                  <a:srgbClr val="156669"/>
                </a:solidFill>
                <a:latin typeface="Agrandir Medium"/>
              </a:rPr>
              <a:t>Delay in starting the treatment process.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745587" y="4488472"/>
            <a:ext cx="1750752" cy="140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74"/>
              </a:lnSpc>
              <a:spcBef>
                <a:spcPct val="0"/>
              </a:spcBef>
            </a:pPr>
            <a:r>
              <a:rPr lang="en-US" sz="9556" u="none" strike="noStrike" spc="-917">
                <a:solidFill>
                  <a:srgbClr val="156669"/>
                </a:solidFill>
                <a:latin typeface="Arial"/>
              </a:rPr>
              <a:t>03.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44195" y="6204541"/>
            <a:ext cx="5074951" cy="1002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3"/>
              </a:lnSpc>
              <a:spcBef>
                <a:spcPct val="0"/>
              </a:spcBef>
            </a:pPr>
            <a:r>
              <a:rPr lang="en-US" sz="2947" u="none" strike="noStrike">
                <a:solidFill>
                  <a:srgbClr val="156669"/>
                </a:solidFill>
                <a:latin typeface="Agrandir Medium"/>
              </a:rPr>
              <a:t>Limited Screening Programs.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50364" y="4283575"/>
            <a:ext cx="9834611" cy="3812040"/>
          </a:xfrm>
          <a:custGeom>
            <a:avLst/>
            <a:gdLst/>
            <a:ahLst/>
            <a:cxnLst/>
            <a:rect l="l" t="t" r="r" b="b"/>
            <a:pathLst>
              <a:path w="9834611" h="3812040">
                <a:moveTo>
                  <a:pt x="0" y="0"/>
                </a:moveTo>
                <a:lnTo>
                  <a:pt x="9834611" y="0"/>
                </a:lnTo>
                <a:lnTo>
                  <a:pt x="9834611" y="3812040"/>
                </a:lnTo>
                <a:lnTo>
                  <a:pt x="0" y="3812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58" t="-26625" r="-1194" b="-39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418304" y="8057515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69184" y="4350897"/>
            <a:ext cx="7581179" cy="4247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156669"/>
                </a:solidFill>
                <a:latin typeface="Arial Bold"/>
              </a:rPr>
              <a:t>Lung Cancer Prediction Using Deep Learning: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156669"/>
                </a:solidFill>
                <a:latin typeface="Arial"/>
              </a:rPr>
              <a:t>Neural Network Models: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156669"/>
                </a:solidFill>
                <a:latin typeface="Arial"/>
              </a:rPr>
              <a:t>VGG16.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156669"/>
                </a:solidFill>
                <a:latin typeface="Arial"/>
              </a:rPr>
              <a:t>VGG19.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156669"/>
                </a:solidFill>
                <a:latin typeface="Arial"/>
              </a:rPr>
              <a:t>ResNet</a:t>
            </a:r>
            <a:r>
              <a:rPr lang="en-US" sz="3399" dirty="0">
                <a:solidFill>
                  <a:srgbClr val="156669"/>
                </a:solidFill>
                <a:latin typeface="Arial"/>
              </a:rPr>
              <a:t> 50.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156669"/>
                </a:solidFill>
                <a:latin typeface="Arial"/>
              </a:rPr>
              <a:t>Inception V3.</a:t>
            </a:r>
          </a:p>
        </p:txBody>
      </p:sp>
      <p:sp>
        <p:nvSpPr>
          <p:cNvPr id="5" name="Freeform 5"/>
          <p:cNvSpPr/>
          <p:nvPr/>
        </p:nvSpPr>
        <p:spPr>
          <a:xfrm>
            <a:off x="-1066800" y="7677039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910382" y="8229600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5675150" y="-1974550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15323646" y="-1594075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16167228" y="-2146635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69184" y="463329"/>
            <a:ext cx="9541616" cy="1310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156669"/>
                </a:solidFill>
                <a:latin typeface="Arial"/>
              </a:rPr>
              <a:t>Literature Review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7196" y="2387375"/>
            <a:ext cx="10308697" cy="244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156669"/>
                </a:solidFill>
                <a:latin typeface="Arial Bold"/>
              </a:rPr>
              <a:t>Imaging Techniques for diagnosis of lung cancer: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156669"/>
                </a:solidFill>
                <a:latin typeface="Arial"/>
              </a:rPr>
              <a:t>X-rays.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156669"/>
                </a:solidFill>
                <a:latin typeface="Arial"/>
              </a:rPr>
              <a:t>CT Scans.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156669"/>
              </a:solidFill>
              <a:latin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363200" y="3648373"/>
            <a:ext cx="5865951" cy="524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0"/>
              </a:lnSpc>
            </a:pPr>
            <a:r>
              <a:rPr lang="en-US" sz="2400" dirty="0">
                <a:solidFill>
                  <a:srgbClr val="156669"/>
                </a:solidFill>
                <a:latin typeface="Arial Bold"/>
              </a:rPr>
              <a:t>Accuracy of CNN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8880" y="2074515"/>
            <a:ext cx="16374824" cy="11079899"/>
          </a:xfrm>
          <a:custGeom>
            <a:avLst/>
            <a:gdLst/>
            <a:ahLst/>
            <a:cxnLst/>
            <a:rect l="l" t="t" r="r" b="b"/>
            <a:pathLst>
              <a:path w="16374824" h="11079899">
                <a:moveTo>
                  <a:pt x="0" y="0"/>
                </a:moveTo>
                <a:lnTo>
                  <a:pt x="16374824" y="0"/>
                </a:lnTo>
                <a:lnTo>
                  <a:pt x="16374824" y="11079899"/>
                </a:lnTo>
                <a:lnTo>
                  <a:pt x="0" y="1107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-2212378" y="449581"/>
            <a:ext cx="14148585" cy="1186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9"/>
              </a:lnSpc>
            </a:pPr>
            <a:r>
              <a:rPr lang="en-US" sz="7999" spc="-767" dirty="0">
                <a:solidFill>
                  <a:srgbClr val="156669"/>
                </a:solidFill>
                <a:latin typeface="Arial"/>
              </a:rPr>
              <a:t>Pathway To Registry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15675150" y="-1974550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5323646" y="-1594075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16167228" y="-2146635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418304" y="8057515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066800" y="7677039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910382" y="8229600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7023" y="170528"/>
            <a:ext cx="17901740" cy="9921554"/>
            <a:chOff x="0" y="0"/>
            <a:chExt cx="5583089" cy="30942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83089" cy="3094275"/>
            </a:xfrm>
            <a:custGeom>
              <a:avLst/>
              <a:gdLst/>
              <a:ahLst/>
              <a:cxnLst/>
              <a:rect l="l" t="t" r="r" b="b"/>
              <a:pathLst>
                <a:path w="5583089" h="3094275">
                  <a:moveTo>
                    <a:pt x="6487" y="0"/>
                  </a:moveTo>
                  <a:lnTo>
                    <a:pt x="5576601" y="0"/>
                  </a:lnTo>
                  <a:cubicBezTo>
                    <a:pt x="5578322" y="0"/>
                    <a:pt x="5579972" y="683"/>
                    <a:pt x="5581189" y="1900"/>
                  </a:cubicBezTo>
                  <a:cubicBezTo>
                    <a:pt x="5582405" y="3117"/>
                    <a:pt x="5583089" y="4767"/>
                    <a:pt x="5583089" y="6487"/>
                  </a:cubicBezTo>
                  <a:lnTo>
                    <a:pt x="5583089" y="3087788"/>
                  </a:lnTo>
                  <a:cubicBezTo>
                    <a:pt x="5583089" y="3091371"/>
                    <a:pt x="5580184" y="3094275"/>
                    <a:pt x="5576601" y="3094275"/>
                  </a:cubicBezTo>
                  <a:lnTo>
                    <a:pt x="6487" y="3094275"/>
                  </a:lnTo>
                  <a:cubicBezTo>
                    <a:pt x="4767" y="3094275"/>
                    <a:pt x="3117" y="3093592"/>
                    <a:pt x="1900" y="3092375"/>
                  </a:cubicBezTo>
                  <a:cubicBezTo>
                    <a:pt x="683" y="3091159"/>
                    <a:pt x="0" y="3089509"/>
                    <a:pt x="0" y="3087788"/>
                  </a:cubicBezTo>
                  <a:lnTo>
                    <a:pt x="0" y="6487"/>
                  </a:lnTo>
                  <a:cubicBezTo>
                    <a:pt x="0" y="4767"/>
                    <a:pt x="683" y="3117"/>
                    <a:pt x="1900" y="1900"/>
                  </a:cubicBezTo>
                  <a:cubicBezTo>
                    <a:pt x="3117" y="683"/>
                    <a:pt x="4767" y="0"/>
                    <a:pt x="6487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583089" cy="3132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826859" y="2060395"/>
            <a:ext cx="9995774" cy="5774715"/>
          </a:xfrm>
          <a:custGeom>
            <a:avLst/>
            <a:gdLst/>
            <a:ahLst/>
            <a:cxnLst/>
            <a:rect l="l" t="t" r="r" b="b"/>
            <a:pathLst>
              <a:path w="9995774" h="5774715">
                <a:moveTo>
                  <a:pt x="0" y="0"/>
                </a:moveTo>
                <a:lnTo>
                  <a:pt x="9995774" y="0"/>
                </a:lnTo>
                <a:lnTo>
                  <a:pt x="9995774" y="5774715"/>
                </a:lnTo>
                <a:lnTo>
                  <a:pt x="0" y="5774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6" r="-13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0" y="778859"/>
            <a:ext cx="4352969" cy="128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81"/>
              </a:lnSpc>
            </a:pPr>
            <a:r>
              <a:rPr lang="en-US" sz="6772" dirty="0">
                <a:solidFill>
                  <a:srgbClr val="156669"/>
                </a:solidFill>
                <a:latin typeface="Arial Bold"/>
              </a:rPr>
              <a:t>IoT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9007" y="2602351"/>
            <a:ext cx="7091390" cy="580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3" lvl="1" indent="-334641" algn="just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Arial Bold"/>
              </a:rPr>
              <a:t>Database: </a:t>
            </a:r>
          </a:p>
          <a:p>
            <a:pPr algn="just">
              <a:lnSpc>
                <a:spcPts val="4339"/>
              </a:lnSpc>
            </a:pPr>
            <a:r>
              <a:rPr lang="en-US" sz="3099" dirty="0">
                <a:solidFill>
                  <a:srgbClr val="000000"/>
                </a:solidFill>
                <a:latin typeface="Arial"/>
              </a:rPr>
              <a:t>personal and contact information of     the patient besides its prognosis.</a:t>
            </a:r>
          </a:p>
          <a:p>
            <a:pPr algn="just">
              <a:lnSpc>
                <a:spcPts val="4339"/>
              </a:lnSpc>
            </a:pPr>
            <a:endParaRPr lang="en-US" sz="3099" dirty="0">
              <a:solidFill>
                <a:srgbClr val="000000"/>
              </a:solidFill>
              <a:latin typeface="Arial"/>
            </a:endParaRPr>
          </a:p>
          <a:p>
            <a:pPr marL="669283" lvl="1" indent="-334641" algn="just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Arial Bold"/>
              </a:rPr>
              <a:t>Server:</a:t>
            </a:r>
          </a:p>
          <a:p>
            <a:pPr algn="just">
              <a:lnSpc>
                <a:spcPts val="4339"/>
              </a:lnSpc>
            </a:pPr>
            <a:r>
              <a:rPr lang="en-US" sz="30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099" dirty="0">
                <a:solidFill>
                  <a:srgbClr val="000000"/>
                </a:solidFill>
                <a:latin typeface="Arial"/>
              </a:rPr>
              <a:t>MQTT </a:t>
            </a:r>
            <a:r>
              <a:rPr lang="en-US" sz="3099" dirty="0" err="1">
                <a:solidFill>
                  <a:srgbClr val="000000"/>
                </a:solidFill>
                <a:latin typeface="Arial"/>
              </a:rPr>
              <a:t>broker:TCP</a:t>
            </a:r>
            <a:r>
              <a:rPr lang="en-US" sz="3099" dirty="0">
                <a:solidFill>
                  <a:srgbClr val="000000"/>
                </a:solidFill>
                <a:latin typeface="Arial"/>
              </a:rPr>
              <a:t>/IP protocol. </a:t>
            </a:r>
          </a:p>
          <a:p>
            <a:pPr algn="just">
              <a:lnSpc>
                <a:spcPts val="4339"/>
              </a:lnSpc>
            </a:pPr>
            <a:endParaRPr lang="en-US" sz="3099" dirty="0">
              <a:solidFill>
                <a:srgbClr val="000000"/>
              </a:solidFill>
              <a:latin typeface="Arial"/>
            </a:endParaRPr>
          </a:p>
          <a:p>
            <a:pPr marL="669283" lvl="1" indent="-334641" algn="just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Arial Bold"/>
              </a:rPr>
              <a:t>Relevant authorities:</a:t>
            </a:r>
          </a:p>
          <a:p>
            <a:pPr algn="just">
              <a:lnSpc>
                <a:spcPts val="4339"/>
              </a:lnSpc>
            </a:pPr>
            <a:r>
              <a:rPr lang="en-US" sz="3099" dirty="0">
                <a:solidFill>
                  <a:srgbClr val="000000"/>
                </a:solidFill>
                <a:latin typeface="Arial"/>
              </a:rPr>
              <a:t>our model is the publisher and the specialized hospitals are the subscribers</a:t>
            </a:r>
          </a:p>
          <a:p>
            <a:pPr algn="just">
              <a:lnSpc>
                <a:spcPts val="2520"/>
              </a:lnSpc>
            </a:pPr>
            <a:endParaRPr lang="en-US" sz="3099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41739" y="3349147"/>
            <a:ext cx="2273868" cy="2273868"/>
          </a:xfrm>
          <a:custGeom>
            <a:avLst/>
            <a:gdLst/>
            <a:ahLst/>
            <a:cxnLst/>
            <a:rect l="l" t="t" r="r" b="b"/>
            <a:pathLst>
              <a:path w="2273868" h="2273868">
                <a:moveTo>
                  <a:pt x="0" y="0"/>
                </a:moveTo>
                <a:lnTo>
                  <a:pt x="2273868" y="0"/>
                </a:lnTo>
                <a:lnTo>
                  <a:pt x="2273868" y="2273868"/>
                </a:lnTo>
                <a:lnTo>
                  <a:pt x="0" y="227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300897" y="6237182"/>
            <a:ext cx="2955552" cy="2955552"/>
          </a:xfrm>
          <a:custGeom>
            <a:avLst/>
            <a:gdLst/>
            <a:ahLst/>
            <a:cxnLst/>
            <a:rect l="l" t="t" r="r" b="b"/>
            <a:pathLst>
              <a:path w="2955552" h="2955552">
                <a:moveTo>
                  <a:pt x="0" y="0"/>
                </a:moveTo>
                <a:lnTo>
                  <a:pt x="2955552" y="0"/>
                </a:lnTo>
                <a:lnTo>
                  <a:pt x="2955552" y="2955552"/>
                </a:lnTo>
                <a:lnTo>
                  <a:pt x="0" y="29555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662056" y="6964071"/>
            <a:ext cx="7920276" cy="124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 spc="-624">
                <a:solidFill>
                  <a:srgbClr val="156669"/>
                </a:solidFill>
                <a:latin typeface="Arial"/>
              </a:rPr>
              <a:t>Model Construction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62056" y="3735193"/>
            <a:ext cx="7920276" cy="124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 spc="-624">
                <a:solidFill>
                  <a:srgbClr val="156669"/>
                </a:solidFill>
                <a:latin typeface="Arial"/>
              </a:rPr>
              <a:t>Image Preprocessing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645342"/>
            <a:ext cx="8339235" cy="1612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 dirty="0">
                <a:solidFill>
                  <a:srgbClr val="156669"/>
                </a:solidFill>
                <a:latin typeface="Arial"/>
              </a:rPr>
              <a:t>Methodology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57275"/>
            <a:ext cx="8036296" cy="123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67"/>
              </a:lnSpc>
            </a:pPr>
            <a:r>
              <a:rPr lang="en-US" sz="8299" spc="-796" dirty="0">
                <a:solidFill>
                  <a:srgbClr val="156669"/>
                </a:solidFill>
                <a:latin typeface="Arial"/>
              </a:rPr>
              <a:t>Image preprocessing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255496" y="3777718"/>
            <a:ext cx="6747389" cy="1804228"/>
            <a:chOff x="0" y="0"/>
            <a:chExt cx="2104336" cy="562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4336" cy="562692"/>
            </a:xfrm>
            <a:custGeom>
              <a:avLst/>
              <a:gdLst/>
              <a:ahLst/>
              <a:cxnLst/>
              <a:rect l="l" t="t" r="r" b="b"/>
              <a:pathLst>
                <a:path w="2104336" h="562692">
                  <a:moveTo>
                    <a:pt x="17211" y="0"/>
                  </a:moveTo>
                  <a:lnTo>
                    <a:pt x="2087125" y="0"/>
                  </a:lnTo>
                  <a:cubicBezTo>
                    <a:pt x="2091689" y="0"/>
                    <a:pt x="2096067" y="1813"/>
                    <a:pt x="2099295" y="5041"/>
                  </a:cubicBezTo>
                  <a:cubicBezTo>
                    <a:pt x="2102522" y="8269"/>
                    <a:pt x="2104336" y="12646"/>
                    <a:pt x="2104336" y="17211"/>
                  </a:cubicBezTo>
                  <a:lnTo>
                    <a:pt x="2104336" y="545481"/>
                  </a:lnTo>
                  <a:cubicBezTo>
                    <a:pt x="2104336" y="550046"/>
                    <a:pt x="2102522" y="554423"/>
                    <a:pt x="2099295" y="557651"/>
                  </a:cubicBezTo>
                  <a:cubicBezTo>
                    <a:pt x="2096067" y="560879"/>
                    <a:pt x="2091689" y="562692"/>
                    <a:pt x="2087125" y="562692"/>
                  </a:cubicBezTo>
                  <a:lnTo>
                    <a:pt x="17211" y="562692"/>
                  </a:lnTo>
                  <a:cubicBezTo>
                    <a:pt x="12646" y="562692"/>
                    <a:pt x="8269" y="560879"/>
                    <a:pt x="5041" y="557651"/>
                  </a:cubicBezTo>
                  <a:cubicBezTo>
                    <a:pt x="1813" y="554423"/>
                    <a:pt x="0" y="550046"/>
                    <a:pt x="0" y="545481"/>
                  </a:cubicBezTo>
                  <a:lnTo>
                    <a:pt x="0" y="17211"/>
                  </a:lnTo>
                  <a:cubicBezTo>
                    <a:pt x="0" y="12646"/>
                    <a:pt x="1813" y="8269"/>
                    <a:pt x="5041" y="5041"/>
                  </a:cubicBezTo>
                  <a:cubicBezTo>
                    <a:pt x="8269" y="1813"/>
                    <a:pt x="12646" y="0"/>
                    <a:pt x="17211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04336" cy="600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55496" y="7067846"/>
            <a:ext cx="6747389" cy="1761755"/>
            <a:chOff x="0" y="0"/>
            <a:chExt cx="2104336" cy="5494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04336" cy="549446"/>
            </a:xfrm>
            <a:custGeom>
              <a:avLst/>
              <a:gdLst/>
              <a:ahLst/>
              <a:cxnLst/>
              <a:rect l="l" t="t" r="r" b="b"/>
              <a:pathLst>
                <a:path w="2104336" h="549446">
                  <a:moveTo>
                    <a:pt x="17211" y="0"/>
                  </a:moveTo>
                  <a:lnTo>
                    <a:pt x="2087125" y="0"/>
                  </a:lnTo>
                  <a:cubicBezTo>
                    <a:pt x="2091689" y="0"/>
                    <a:pt x="2096067" y="1813"/>
                    <a:pt x="2099295" y="5041"/>
                  </a:cubicBezTo>
                  <a:cubicBezTo>
                    <a:pt x="2102522" y="8269"/>
                    <a:pt x="2104336" y="12646"/>
                    <a:pt x="2104336" y="17211"/>
                  </a:cubicBezTo>
                  <a:lnTo>
                    <a:pt x="2104336" y="532235"/>
                  </a:lnTo>
                  <a:cubicBezTo>
                    <a:pt x="2104336" y="536799"/>
                    <a:pt x="2102522" y="541177"/>
                    <a:pt x="2099295" y="544405"/>
                  </a:cubicBezTo>
                  <a:cubicBezTo>
                    <a:pt x="2096067" y="547632"/>
                    <a:pt x="2091689" y="549446"/>
                    <a:pt x="2087125" y="549446"/>
                  </a:cubicBezTo>
                  <a:lnTo>
                    <a:pt x="17211" y="549446"/>
                  </a:lnTo>
                  <a:cubicBezTo>
                    <a:pt x="12646" y="549446"/>
                    <a:pt x="8269" y="547632"/>
                    <a:pt x="5041" y="544405"/>
                  </a:cubicBezTo>
                  <a:cubicBezTo>
                    <a:pt x="1813" y="541177"/>
                    <a:pt x="0" y="536799"/>
                    <a:pt x="0" y="532235"/>
                  </a:cubicBezTo>
                  <a:lnTo>
                    <a:pt x="0" y="17211"/>
                  </a:lnTo>
                  <a:cubicBezTo>
                    <a:pt x="0" y="12646"/>
                    <a:pt x="1813" y="8269"/>
                    <a:pt x="5041" y="5041"/>
                  </a:cubicBezTo>
                  <a:cubicBezTo>
                    <a:pt x="8269" y="1813"/>
                    <a:pt x="12646" y="0"/>
                    <a:pt x="17211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04336" cy="5875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463454" y="7488828"/>
            <a:ext cx="1831939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500" spc="-719">
                <a:solidFill>
                  <a:srgbClr val="156669"/>
                </a:solidFill>
                <a:latin typeface="Arial"/>
              </a:rPr>
              <a:t>4.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12689" y="7266098"/>
            <a:ext cx="4988259" cy="106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50"/>
              </a:lnSpc>
              <a:spcBef>
                <a:spcPct val="0"/>
              </a:spcBef>
            </a:pPr>
            <a:r>
              <a:rPr lang="en-US" sz="5000">
                <a:solidFill>
                  <a:srgbClr val="156669"/>
                </a:solidFill>
                <a:latin typeface="Arial Medium"/>
              </a:rPr>
              <a:t>Dataset Splitting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63454" y="4072941"/>
            <a:ext cx="1831939" cy="1123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500" u="none" strike="noStrike" spc="-720">
                <a:solidFill>
                  <a:srgbClr val="156669"/>
                </a:solidFill>
                <a:latin typeface="Arial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12689" y="3931721"/>
            <a:ext cx="5221524" cy="106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50"/>
              </a:lnSpc>
              <a:spcBef>
                <a:spcPct val="0"/>
              </a:spcBef>
            </a:pPr>
            <a:r>
              <a:rPr lang="en-US" sz="5000">
                <a:solidFill>
                  <a:srgbClr val="156669"/>
                </a:solidFill>
                <a:latin typeface="Arial Medium"/>
              </a:rPr>
              <a:t>Image Resizing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3777718"/>
            <a:ext cx="7563818" cy="1804228"/>
            <a:chOff x="0" y="0"/>
            <a:chExt cx="2358959" cy="5626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58959" cy="562692"/>
            </a:xfrm>
            <a:custGeom>
              <a:avLst/>
              <a:gdLst/>
              <a:ahLst/>
              <a:cxnLst/>
              <a:rect l="l" t="t" r="r" b="b"/>
              <a:pathLst>
                <a:path w="2358959" h="562692">
                  <a:moveTo>
                    <a:pt x="15353" y="0"/>
                  </a:moveTo>
                  <a:lnTo>
                    <a:pt x="2343606" y="0"/>
                  </a:lnTo>
                  <a:cubicBezTo>
                    <a:pt x="2347677" y="0"/>
                    <a:pt x="2351583" y="1618"/>
                    <a:pt x="2354462" y="4497"/>
                  </a:cubicBezTo>
                  <a:cubicBezTo>
                    <a:pt x="2357341" y="7376"/>
                    <a:pt x="2358959" y="11281"/>
                    <a:pt x="2358959" y="15353"/>
                  </a:cubicBezTo>
                  <a:lnTo>
                    <a:pt x="2358959" y="547339"/>
                  </a:lnTo>
                  <a:cubicBezTo>
                    <a:pt x="2358959" y="551411"/>
                    <a:pt x="2357341" y="555316"/>
                    <a:pt x="2354462" y="558195"/>
                  </a:cubicBezTo>
                  <a:cubicBezTo>
                    <a:pt x="2351583" y="561074"/>
                    <a:pt x="2347677" y="562692"/>
                    <a:pt x="2343606" y="562692"/>
                  </a:cubicBezTo>
                  <a:lnTo>
                    <a:pt x="15353" y="562692"/>
                  </a:lnTo>
                  <a:cubicBezTo>
                    <a:pt x="11281" y="562692"/>
                    <a:pt x="7376" y="561074"/>
                    <a:pt x="4497" y="558195"/>
                  </a:cubicBezTo>
                  <a:cubicBezTo>
                    <a:pt x="1618" y="555316"/>
                    <a:pt x="0" y="551411"/>
                    <a:pt x="0" y="547339"/>
                  </a:cubicBezTo>
                  <a:lnTo>
                    <a:pt x="0" y="15353"/>
                  </a:lnTo>
                  <a:cubicBezTo>
                    <a:pt x="0" y="11281"/>
                    <a:pt x="1618" y="7376"/>
                    <a:pt x="4497" y="4497"/>
                  </a:cubicBezTo>
                  <a:cubicBezTo>
                    <a:pt x="7376" y="1618"/>
                    <a:pt x="11281" y="0"/>
                    <a:pt x="15353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358959" cy="600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7067846"/>
            <a:ext cx="7563818" cy="1761755"/>
            <a:chOff x="0" y="0"/>
            <a:chExt cx="2358959" cy="54944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58959" cy="549446"/>
            </a:xfrm>
            <a:custGeom>
              <a:avLst/>
              <a:gdLst/>
              <a:ahLst/>
              <a:cxnLst/>
              <a:rect l="l" t="t" r="r" b="b"/>
              <a:pathLst>
                <a:path w="2358959" h="549446">
                  <a:moveTo>
                    <a:pt x="15353" y="0"/>
                  </a:moveTo>
                  <a:lnTo>
                    <a:pt x="2343606" y="0"/>
                  </a:lnTo>
                  <a:cubicBezTo>
                    <a:pt x="2347677" y="0"/>
                    <a:pt x="2351583" y="1618"/>
                    <a:pt x="2354462" y="4497"/>
                  </a:cubicBezTo>
                  <a:cubicBezTo>
                    <a:pt x="2357341" y="7376"/>
                    <a:pt x="2358959" y="11281"/>
                    <a:pt x="2358959" y="15353"/>
                  </a:cubicBezTo>
                  <a:lnTo>
                    <a:pt x="2358959" y="534093"/>
                  </a:lnTo>
                  <a:cubicBezTo>
                    <a:pt x="2358959" y="538164"/>
                    <a:pt x="2357341" y="542070"/>
                    <a:pt x="2354462" y="544949"/>
                  </a:cubicBezTo>
                  <a:cubicBezTo>
                    <a:pt x="2351583" y="547828"/>
                    <a:pt x="2347677" y="549446"/>
                    <a:pt x="2343606" y="549446"/>
                  </a:cubicBezTo>
                  <a:lnTo>
                    <a:pt x="15353" y="549446"/>
                  </a:lnTo>
                  <a:cubicBezTo>
                    <a:pt x="11281" y="549446"/>
                    <a:pt x="7376" y="547828"/>
                    <a:pt x="4497" y="544949"/>
                  </a:cubicBezTo>
                  <a:cubicBezTo>
                    <a:pt x="1618" y="542070"/>
                    <a:pt x="0" y="538164"/>
                    <a:pt x="0" y="534093"/>
                  </a:cubicBezTo>
                  <a:lnTo>
                    <a:pt x="0" y="15353"/>
                  </a:lnTo>
                  <a:cubicBezTo>
                    <a:pt x="0" y="11281"/>
                    <a:pt x="1618" y="7376"/>
                    <a:pt x="4497" y="4497"/>
                  </a:cubicBezTo>
                  <a:cubicBezTo>
                    <a:pt x="7376" y="1618"/>
                    <a:pt x="11281" y="0"/>
                    <a:pt x="15353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358959" cy="5875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15312" y="4072941"/>
            <a:ext cx="1831939" cy="1101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04"/>
              </a:lnSpc>
              <a:spcBef>
                <a:spcPct val="0"/>
              </a:spcBef>
            </a:pPr>
            <a:r>
              <a:rPr lang="en-US" sz="7400" spc="-710" dirty="0">
                <a:solidFill>
                  <a:srgbClr val="156669"/>
                </a:solidFill>
                <a:latin typeface="Arial"/>
              </a:rPr>
              <a:t>1.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22545" y="3931721"/>
            <a:ext cx="6306687" cy="106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50"/>
              </a:lnSpc>
              <a:spcBef>
                <a:spcPct val="0"/>
              </a:spcBef>
            </a:pPr>
            <a:r>
              <a:rPr lang="en-US" sz="5000">
                <a:solidFill>
                  <a:srgbClr val="156669"/>
                </a:solidFill>
                <a:latin typeface="Arial Medium"/>
              </a:rPr>
              <a:t>Image Transformation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5312" y="7542358"/>
            <a:ext cx="1831939" cy="1123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500" spc="-720">
                <a:solidFill>
                  <a:srgbClr val="156669"/>
                </a:solidFill>
                <a:latin typeface="Arial"/>
              </a:rPr>
              <a:t>3.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01858" y="7266098"/>
            <a:ext cx="4889981" cy="106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50"/>
              </a:lnSpc>
              <a:spcBef>
                <a:spcPct val="0"/>
              </a:spcBef>
            </a:pPr>
            <a:r>
              <a:rPr lang="en-US" sz="5000">
                <a:solidFill>
                  <a:srgbClr val="156669"/>
                </a:solidFill>
                <a:latin typeface="Arial Medium"/>
              </a:rPr>
              <a:t>Images to Arrays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9" grpId="0"/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522</Words>
  <Application>Microsoft Office PowerPoint</Application>
  <PresentationFormat>Custom</PresentationFormat>
  <Paragraphs>94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Calibri</vt:lpstr>
      <vt:lpstr>Arial</vt:lpstr>
      <vt:lpstr>Bukhari Script Bold</vt:lpstr>
      <vt:lpstr>Agrandir Medium</vt:lpstr>
      <vt:lpstr>Roboto</vt:lpstr>
      <vt:lpstr>Arial Bold</vt:lpstr>
      <vt:lpstr>Arimo</vt:lpstr>
      <vt:lpstr>Arial Medium</vt:lpstr>
      <vt:lpstr>Open Sans Extra Bold</vt:lpstr>
      <vt:lpstr>Canva Sans</vt:lpstr>
      <vt:lpstr>Libre Franklin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Illustrated Medical Center Presentation</dc:title>
  <cp:lastModifiedBy>emanyasser004@hotmail.com</cp:lastModifiedBy>
  <cp:revision>6</cp:revision>
  <dcterms:created xsi:type="dcterms:W3CDTF">2006-08-16T00:00:00Z</dcterms:created>
  <dcterms:modified xsi:type="dcterms:W3CDTF">2023-12-27T21:45:28Z</dcterms:modified>
  <dc:identifier>DAF4KsInolg</dc:identifier>
</cp:coreProperties>
</file>